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8" r:id="rId7"/>
    <p:sldId id="269" r:id="rId8"/>
    <p:sldId id="262" r:id="rId9"/>
    <p:sldId id="264" r:id="rId10"/>
    <p:sldId id="265" r:id="rId11"/>
    <p:sldId id="270" r:id="rId12"/>
    <p:sldId id="261" r:id="rId13"/>
    <p:sldId id="272" r:id="rId14"/>
    <p:sldId id="271" r:id="rId15"/>
  </p:sldIdLst>
  <p:sldSz cx="12192000" cy="6858000"/>
  <p:notesSz cx="6888163" cy="100187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07" autoAdjust="0"/>
    <p:restoredTop sz="80816" autoAdjust="0"/>
  </p:normalViewPr>
  <p:slideViewPr>
    <p:cSldViewPr snapToGrid="0">
      <p:cViewPr varScale="1">
        <p:scale>
          <a:sx n="72" d="100"/>
          <a:sy n="72" d="100"/>
        </p:scale>
        <p:origin x="966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844C099B-200F-428A-B01E-3ECE3B3D2C7E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20C6B620-CE4D-48B0-857E-3EF73A8044BF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272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Versetzung noch einfügen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6B620-CE4D-48B0-857E-3EF73A8044BF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9235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7488194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826528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637505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8873272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0370345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3182214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597876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376211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465687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890028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88982899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5E939E-E8C8-4440-B292-DD2B175FBC58}" type="datetimeFigureOut">
              <a:rPr lang="de-DE" smtClean="0"/>
              <a:pPr/>
              <a:t>23.02.2025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01254-F86B-42D4-A7B9-1BE7BC2583C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4400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ekretariat@kaiserpfalz-realschule.de" TargetMode="External"/><Relationship Id="rId2" Type="http://schemas.openxmlformats.org/officeDocument/2006/relationships/hyperlink" Target="mailto:k.bitz@rsplusga.d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mikutta@smg-ingelheim.de" TargetMode="External"/><Relationship Id="rId4" Type="http://schemas.openxmlformats.org/officeDocument/2006/relationships/hyperlink" Target="mailto:leyla.takim@igs-ingelheim.d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62743"/>
            <a:ext cx="8273143" cy="3679371"/>
          </a:xfrm>
        </p:spPr>
        <p:txBody>
          <a:bodyPr/>
          <a:lstStyle/>
          <a:p>
            <a:r>
              <a:rPr lang="de-DE" dirty="0"/>
              <a:t>Weiterführende Schulen</a:t>
            </a:r>
            <a:br>
              <a:rPr lang="de-DE" dirty="0"/>
            </a:br>
            <a:r>
              <a:rPr lang="de-DE" dirty="0"/>
              <a:t>in der Region Ingelheim</a:t>
            </a:r>
          </a:p>
        </p:txBody>
      </p:sp>
    </p:spTree>
    <p:extLst>
      <p:ext uri="{BB962C8B-B14F-4D97-AF65-F5344CB8AC3E}">
        <p14:creationId xmlns:p14="http://schemas.microsoft.com/office/powerpoint/2010/main" val="930259895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800" b="1" dirty="0"/>
              <a:t>Oberstufe in den Gymnasien/IGS</a:t>
            </a:r>
            <a:br>
              <a:rPr lang="de-DE" sz="2800" b="1" dirty="0"/>
            </a:br>
            <a:r>
              <a:rPr lang="de-DE" sz="2800" b="1" dirty="0"/>
              <a:t>MSS:  </a:t>
            </a:r>
            <a:r>
              <a:rPr lang="de-DE" sz="3200" b="1" cap="small" dirty="0"/>
              <a:t>Mainzer StudienStufe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838200" y="2516428"/>
            <a:ext cx="10515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Kursstruktur von Jahrgang 11 bis 13</a:t>
            </a:r>
          </a:p>
          <a:p>
            <a:endParaRPr lang="de-DE" sz="2000" dirty="0"/>
          </a:p>
          <a:p>
            <a:r>
              <a: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Nach Jahrgang 12 hat man den schulischen Teil der Fachhochschulreife erreicht.</a:t>
            </a:r>
          </a:p>
          <a:p>
            <a:endParaRPr lang="de-DE" sz="2000" dirty="0"/>
          </a:p>
          <a:p>
            <a:r>
              <a: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Nach Jahrgang 13  Abschluss mit dem Abitur</a:t>
            </a:r>
          </a:p>
        </p:txBody>
      </p:sp>
    </p:spTree>
    <p:extLst>
      <p:ext uri="{BB962C8B-B14F-4D97-AF65-F5344CB8AC3E}">
        <p14:creationId xmlns:p14="http://schemas.microsoft.com/office/powerpoint/2010/main" val="285794011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r>
              <a:rPr lang="de-DE" sz="2800" b="1" dirty="0"/>
              <a:t>Vereinfachte Übersicht der Schulwege</a:t>
            </a:r>
          </a:p>
        </p:txBody>
      </p:sp>
    </p:spTree>
    <p:extLst>
      <p:ext uri="{BB962C8B-B14F-4D97-AF65-F5344CB8AC3E}">
        <p14:creationId xmlns:p14="http://schemas.microsoft.com/office/powerpoint/2010/main" val="1781541771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4084" y="5574182"/>
            <a:ext cx="11378535" cy="804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Grundschule</a:t>
            </a:r>
          </a:p>
        </p:txBody>
      </p:sp>
      <p:sp>
        <p:nvSpPr>
          <p:cNvPr id="3" name="Rechteck 2"/>
          <p:cNvSpPr/>
          <p:nvPr/>
        </p:nvSpPr>
        <p:spPr>
          <a:xfrm>
            <a:off x="234084" y="4136571"/>
            <a:ext cx="3401569" cy="10937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Realschule plus </a:t>
            </a:r>
          </a:p>
          <a:p>
            <a:pPr algn="ctr"/>
            <a:r>
              <a:rPr lang="de-DE" dirty="0"/>
              <a:t>Klasse 5 - 9</a:t>
            </a:r>
          </a:p>
        </p:txBody>
      </p:sp>
      <p:sp>
        <p:nvSpPr>
          <p:cNvPr id="4" name="Rechteck 3"/>
          <p:cNvSpPr/>
          <p:nvPr/>
        </p:nvSpPr>
        <p:spPr>
          <a:xfrm>
            <a:off x="3853544" y="4158343"/>
            <a:ext cx="3298370" cy="1072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Integrierte Gesamtschule</a:t>
            </a:r>
          </a:p>
          <a:p>
            <a:pPr algn="ctr"/>
            <a:r>
              <a:rPr lang="de-DE" dirty="0"/>
              <a:t>Klasse 5 - 9</a:t>
            </a:r>
          </a:p>
        </p:txBody>
      </p:sp>
      <p:sp>
        <p:nvSpPr>
          <p:cNvPr id="5" name="Rechteck 4"/>
          <p:cNvSpPr/>
          <p:nvPr/>
        </p:nvSpPr>
        <p:spPr>
          <a:xfrm>
            <a:off x="7816031" y="2982686"/>
            <a:ext cx="3796588" cy="2262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endParaRPr lang="de-DE" dirty="0"/>
          </a:p>
          <a:p>
            <a:pPr algn="ctr"/>
            <a:r>
              <a:rPr lang="de-DE" dirty="0"/>
              <a:t>Gymnasium</a:t>
            </a:r>
          </a:p>
          <a:p>
            <a:pPr algn="ctr"/>
            <a:r>
              <a:rPr lang="de-DE" dirty="0"/>
              <a:t>Klasse 5  - 10</a:t>
            </a:r>
          </a:p>
        </p:txBody>
      </p:sp>
      <p:sp>
        <p:nvSpPr>
          <p:cNvPr id="6" name="Rechteck 5"/>
          <p:cNvSpPr/>
          <p:nvPr/>
        </p:nvSpPr>
        <p:spPr>
          <a:xfrm>
            <a:off x="234083" y="3613621"/>
            <a:ext cx="11378536" cy="285293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i="1" dirty="0"/>
              <a:t>Abschluss der </a:t>
            </a:r>
            <a:r>
              <a:rPr lang="de-DE" i="1" dirty="0" err="1"/>
              <a:t>Berufsreife</a:t>
            </a:r>
            <a:endParaRPr lang="de-DE" i="1" dirty="0"/>
          </a:p>
        </p:txBody>
      </p:sp>
      <p:sp>
        <p:nvSpPr>
          <p:cNvPr id="7" name="Rechteck 6"/>
          <p:cNvSpPr/>
          <p:nvPr/>
        </p:nvSpPr>
        <p:spPr>
          <a:xfrm>
            <a:off x="234084" y="2971799"/>
            <a:ext cx="3401570" cy="3810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Realschule plus Klasse 10</a:t>
            </a:r>
          </a:p>
        </p:txBody>
      </p:sp>
      <p:sp>
        <p:nvSpPr>
          <p:cNvPr id="8" name="Rechteck 7"/>
          <p:cNvSpPr/>
          <p:nvPr/>
        </p:nvSpPr>
        <p:spPr>
          <a:xfrm>
            <a:off x="3853543" y="2982685"/>
            <a:ext cx="3265713" cy="3483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IGS Klasse 10</a:t>
            </a:r>
          </a:p>
        </p:txBody>
      </p:sp>
      <p:sp>
        <p:nvSpPr>
          <p:cNvPr id="9" name="Rechteck 8"/>
          <p:cNvSpPr/>
          <p:nvPr/>
        </p:nvSpPr>
        <p:spPr>
          <a:xfrm>
            <a:off x="234084" y="2383970"/>
            <a:ext cx="11359201" cy="29391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i="1" dirty="0"/>
              <a:t>Qualifizierter Sekundarabschluss </a:t>
            </a:r>
            <a:r>
              <a:rPr lang="de-DE" dirty="0"/>
              <a:t>I</a:t>
            </a:r>
          </a:p>
        </p:txBody>
      </p:sp>
      <p:sp>
        <p:nvSpPr>
          <p:cNvPr id="10" name="Rechteck 9"/>
          <p:cNvSpPr/>
          <p:nvPr/>
        </p:nvSpPr>
        <p:spPr>
          <a:xfrm>
            <a:off x="3853544" y="1513114"/>
            <a:ext cx="322217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IGS Oberstufe Klasse 11 - 12</a:t>
            </a:r>
          </a:p>
        </p:txBody>
      </p:sp>
      <p:sp>
        <p:nvSpPr>
          <p:cNvPr id="11" name="Rechteck 10"/>
          <p:cNvSpPr/>
          <p:nvPr/>
        </p:nvSpPr>
        <p:spPr>
          <a:xfrm>
            <a:off x="7826831" y="1513115"/>
            <a:ext cx="3766454" cy="566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Gymnasium Oberstufe Klasse 11 - 12</a:t>
            </a:r>
          </a:p>
        </p:txBody>
      </p:sp>
      <p:sp>
        <p:nvSpPr>
          <p:cNvPr id="12" name="Rechteck 11"/>
          <p:cNvSpPr/>
          <p:nvPr/>
        </p:nvSpPr>
        <p:spPr>
          <a:xfrm>
            <a:off x="234084" y="947058"/>
            <a:ext cx="11378535" cy="28302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i="1" dirty="0"/>
              <a:t>Fachhochschulreife – schulischer Teil</a:t>
            </a:r>
          </a:p>
        </p:txBody>
      </p:sp>
      <p:sp>
        <p:nvSpPr>
          <p:cNvPr id="13" name="Rechteck 12"/>
          <p:cNvSpPr/>
          <p:nvPr/>
        </p:nvSpPr>
        <p:spPr>
          <a:xfrm>
            <a:off x="3831771" y="598716"/>
            <a:ext cx="3265715" cy="2177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IGS Oberstufe Klasse 13</a:t>
            </a:r>
          </a:p>
        </p:txBody>
      </p:sp>
      <p:sp>
        <p:nvSpPr>
          <p:cNvPr id="14" name="Rechteck 13"/>
          <p:cNvSpPr/>
          <p:nvPr/>
        </p:nvSpPr>
        <p:spPr>
          <a:xfrm>
            <a:off x="7794171" y="598716"/>
            <a:ext cx="3818448" cy="206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Gymnasium Klasse 13</a:t>
            </a:r>
          </a:p>
        </p:txBody>
      </p:sp>
      <p:sp>
        <p:nvSpPr>
          <p:cNvPr id="15" name="Rechteck 14"/>
          <p:cNvSpPr/>
          <p:nvPr/>
        </p:nvSpPr>
        <p:spPr>
          <a:xfrm>
            <a:off x="3831771" y="217714"/>
            <a:ext cx="7780847" cy="2286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i="1" dirty="0"/>
              <a:t>Allgemeine Hochschulreife</a:t>
            </a:r>
          </a:p>
        </p:txBody>
      </p:sp>
      <p:sp>
        <p:nvSpPr>
          <p:cNvPr id="16" name="Pfeil nach oben 15"/>
          <p:cNvSpPr/>
          <p:nvPr/>
        </p:nvSpPr>
        <p:spPr>
          <a:xfrm>
            <a:off x="2623457" y="5225143"/>
            <a:ext cx="293914" cy="33745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Pfeil nach oben 16"/>
          <p:cNvSpPr/>
          <p:nvPr/>
        </p:nvSpPr>
        <p:spPr>
          <a:xfrm>
            <a:off x="5495110" y="5236029"/>
            <a:ext cx="339633" cy="32657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Pfeil nach oben 17"/>
          <p:cNvSpPr/>
          <p:nvPr/>
        </p:nvSpPr>
        <p:spPr>
          <a:xfrm>
            <a:off x="9405257" y="5236029"/>
            <a:ext cx="304800" cy="32657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Pfeil nach oben 18"/>
          <p:cNvSpPr/>
          <p:nvPr/>
        </p:nvSpPr>
        <p:spPr>
          <a:xfrm>
            <a:off x="1817914" y="3886200"/>
            <a:ext cx="206829" cy="250371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Pfeil nach oben 19"/>
          <p:cNvSpPr/>
          <p:nvPr/>
        </p:nvSpPr>
        <p:spPr>
          <a:xfrm>
            <a:off x="5486400" y="3907971"/>
            <a:ext cx="217714" cy="2503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Pfeil nach oben 20"/>
          <p:cNvSpPr/>
          <p:nvPr/>
        </p:nvSpPr>
        <p:spPr>
          <a:xfrm flipH="1">
            <a:off x="1796139" y="3363686"/>
            <a:ext cx="206831" cy="23948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Pfeil nach oben 21"/>
          <p:cNvSpPr/>
          <p:nvPr/>
        </p:nvSpPr>
        <p:spPr>
          <a:xfrm>
            <a:off x="5486399" y="3331029"/>
            <a:ext cx="174172" cy="26125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Pfeil nach oben 22"/>
          <p:cNvSpPr/>
          <p:nvPr/>
        </p:nvSpPr>
        <p:spPr>
          <a:xfrm flipH="1">
            <a:off x="1798318" y="2688771"/>
            <a:ext cx="182881" cy="28302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Pfeil nach oben 23"/>
          <p:cNvSpPr/>
          <p:nvPr/>
        </p:nvSpPr>
        <p:spPr>
          <a:xfrm>
            <a:off x="5464628" y="2688772"/>
            <a:ext cx="174171" cy="2939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Pfeil nach oben 24"/>
          <p:cNvSpPr/>
          <p:nvPr/>
        </p:nvSpPr>
        <p:spPr>
          <a:xfrm>
            <a:off x="9437915" y="2667001"/>
            <a:ext cx="185057" cy="2939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Pfeil nach oben 25"/>
          <p:cNvSpPr/>
          <p:nvPr/>
        </p:nvSpPr>
        <p:spPr>
          <a:xfrm>
            <a:off x="5464630" y="2122715"/>
            <a:ext cx="141514" cy="23948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Pfeil nach oben 26"/>
          <p:cNvSpPr/>
          <p:nvPr/>
        </p:nvSpPr>
        <p:spPr>
          <a:xfrm>
            <a:off x="9398140" y="2068285"/>
            <a:ext cx="194268" cy="29391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Pfeil nach oben 27"/>
          <p:cNvSpPr/>
          <p:nvPr/>
        </p:nvSpPr>
        <p:spPr>
          <a:xfrm>
            <a:off x="5399314" y="1230086"/>
            <a:ext cx="217715" cy="28302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0" name="Pfeil nach oben 29"/>
          <p:cNvSpPr/>
          <p:nvPr/>
        </p:nvSpPr>
        <p:spPr>
          <a:xfrm>
            <a:off x="9387253" y="1240972"/>
            <a:ext cx="178778" cy="2503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Rechteck 32"/>
          <p:cNvSpPr/>
          <p:nvPr/>
        </p:nvSpPr>
        <p:spPr>
          <a:xfrm>
            <a:off x="234085" y="1545770"/>
            <a:ext cx="2520002" cy="6422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/>
              <a:t>Fachoberschule</a:t>
            </a:r>
          </a:p>
        </p:txBody>
      </p:sp>
      <p:sp>
        <p:nvSpPr>
          <p:cNvPr id="34" name="Pfeil nach oben 33"/>
          <p:cNvSpPr/>
          <p:nvPr/>
        </p:nvSpPr>
        <p:spPr>
          <a:xfrm>
            <a:off x="1698171" y="1251857"/>
            <a:ext cx="195943" cy="27214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5" name="Pfeil nach oben 34"/>
          <p:cNvSpPr/>
          <p:nvPr/>
        </p:nvSpPr>
        <p:spPr>
          <a:xfrm>
            <a:off x="1807028" y="2153278"/>
            <a:ext cx="141514" cy="19594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Pfeil nach oben 35"/>
          <p:cNvSpPr/>
          <p:nvPr/>
        </p:nvSpPr>
        <p:spPr>
          <a:xfrm>
            <a:off x="5421086" y="827315"/>
            <a:ext cx="130629" cy="9797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7" name="Pfeil nach oben 36"/>
          <p:cNvSpPr/>
          <p:nvPr/>
        </p:nvSpPr>
        <p:spPr>
          <a:xfrm>
            <a:off x="9416143" y="816429"/>
            <a:ext cx="195943" cy="10885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8" name="Pfeil nach oben 37"/>
          <p:cNvSpPr/>
          <p:nvPr/>
        </p:nvSpPr>
        <p:spPr>
          <a:xfrm>
            <a:off x="5431971" y="478969"/>
            <a:ext cx="119743" cy="11974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Pfeil nach oben 40"/>
          <p:cNvSpPr/>
          <p:nvPr/>
        </p:nvSpPr>
        <p:spPr>
          <a:xfrm>
            <a:off x="9361715" y="446314"/>
            <a:ext cx="206829" cy="14151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iger Pfeil 43"/>
          <p:cNvSpPr/>
          <p:nvPr/>
        </p:nvSpPr>
        <p:spPr>
          <a:xfrm>
            <a:off x="2242038" y="1776046"/>
            <a:ext cx="1617785" cy="589084"/>
          </a:xfrm>
          <a:prstGeom prst="bentArrow">
            <a:avLst>
              <a:gd name="adj1" fmla="val 6349"/>
              <a:gd name="adj2" fmla="val 25447"/>
              <a:gd name="adj3" fmla="val 17637"/>
              <a:gd name="adj4" fmla="val 58533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46" name="Rechteckiger Pfeil 45"/>
          <p:cNvSpPr/>
          <p:nvPr/>
        </p:nvSpPr>
        <p:spPr>
          <a:xfrm>
            <a:off x="2268414" y="1969478"/>
            <a:ext cx="5565531" cy="422029"/>
          </a:xfrm>
          <a:prstGeom prst="bentArrow">
            <a:avLst>
              <a:gd name="adj1" fmla="val 14180"/>
              <a:gd name="adj2" fmla="val 29301"/>
              <a:gd name="adj3" fmla="val 25000"/>
              <a:gd name="adj4" fmla="val 1597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997367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1" grpId="0" animBg="1"/>
      <p:bldP spid="44" grpId="0" animBg="1"/>
      <p:bldP spid="46" grpId="0" animBg="1"/>
      <p:bldP spid="4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/>
              <a:t>Die Ansprechpartner der Schulen sind:</a:t>
            </a:r>
          </a:p>
        </p:txBody>
      </p:sp>
      <p:sp>
        <p:nvSpPr>
          <p:cNvPr id="4" name="Inhaltsplatzhalter 2"/>
          <p:cNvSpPr txBox="1">
            <a:spLocks/>
          </p:cNvSpPr>
          <p:nvPr/>
        </p:nvSpPr>
        <p:spPr>
          <a:xfrm>
            <a:off x="7134938" y="1504017"/>
            <a:ext cx="4680857" cy="498885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b="1" u="sng" dirty="0"/>
              <a:t>Integrative Realschulen plus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b="1" u="sng" dirty="0"/>
              <a:t>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b="1" u="sng" dirty="0">
                <a:solidFill>
                  <a:srgbClr val="FF0000"/>
                </a:solidFill>
              </a:rPr>
              <a:t>Christian-Erbach-Realschule plus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000" dirty="0"/>
              <a:t>Gau-</a:t>
            </a:r>
            <a:r>
              <a:rPr lang="de-DE" sz="2000" dirty="0" err="1"/>
              <a:t>Algesheim</a:t>
            </a:r>
            <a:r>
              <a:rPr lang="de-DE" dirty="0"/>
              <a:t>  </a:t>
            </a:r>
          </a:p>
          <a:p>
            <a:pPr marL="0" indent="0">
              <a:spcBef>
                <a:spcPts val="0"/>
              </a:spcBef>
              <a:buNone/>
            </a:pPr>
            <a:endParaRPr lang="de-DE" sz="20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000" dirty="0"/>
              <a:t>Frau Bitz – Tel.: 06725-91953-13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000" u="sng" dirty="0">
                <a:hlinkClick r:id="rId2"/>
              </a:rPr>
              <a:t>k.bitz@rsplusga.de</a:t>
            </a:r>
            <a:endParaRPr lang="de-DE" sz="2000" u="sng" dirty="0"/>
          </a:p>
          <a:p>
            <a:pPr marL="0" indent="0">
              <a:spcBef>
                <a:spcPts val="0"/>
              </a:spcBef>
              <a:buNone/>
            </a:pPr>
            <a:endParaRPr lang="de-DE" sz="2000" b="1" u="sng" dirty="0"/>
          </a:p>
          <a:p>
            <a:pPr marL="0" indent="0">
              <a:spcBef>
                <a:spcPts val="0"/>
              </a:spcBef>
              <a:buNone/>
            </a:pPr>
            <a:endParaRPr lang="de-DE" b="1" u="sng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b="1" u="sng" dirty="0">
                <a:solidFill>
                  <a:srgbClr val="FF0000"/>
                </a:solidFill>
              </a:rPr>
              <a:t>Kaiserpfalz Realschule plus</a:t>
            </a:r>
            <a:r>
              <a:rPr lang="de-DE" sz="2000" b="1" u="sng" dirty="0">
                <a:solidFill>
                  <a:srgbClr val="FF0000"/>
                </a:solidFill>
              </a:rPr>
              <a:t> </a:t>
            </a:r>
            <a:r>
              <a:rPr lang="de-DE" sz="2000" dirty="0">
                <a:solidFill>
                  <a:srgbClr val="FF000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000" dirty="0"/>
              <a:t>Ingelheim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000" dirty="0"/>
              <a:t>                         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000" dirty="0"/>
              <a:t>Schulleitung Frau </a:t>
            </a:r>
            <a:r>
              <a:rPr lang="de-DE" sz="2000" dirty="0" err="1"/>
              <a:t>Rütz</a:t>
            </a:r>
            <a:r>
              <a:rPr lang="de-DE" sz="2000" dirty="0"/>
              <a:t> oder Frau </a:t>
            </a:r>
            <a:r>
              <a:rPr lang="de-DE" sz="2000" dirty="0" err="1"/>
              <a:t>Klesy</a:t>
            </a:r>
            <a:r>
              <a:rPr lang="de-DE" sz="2000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000" dirty="0"/>
              <a:t>Tel.:  06132-714410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000" dirty="0">
                <a:hlinkClick r:id="rId3"/>
              </a:rPr>
              <a:t>sekretariat@kaiserpfalz-realschule.de</a:t>
            </a:r>
            <a:endParaRPr lang="de-DE" sz="2000" dirty="0"/>
          </a:p>
          <a:p>
            <a:pPr marL="0" indent="0">
              <a:spcBef>
                <a:spcPts val="0"/>
              </a:spcBef>
              <a:buNone/>
            </a:pPr>
            <a:endParaRPr lang="de-DE" sz="2000" dirty="0"/>
          </a:p>
          <a:p>
            <a:pPr marL="0" indent="0">
              <a:spcBef>
                <a:spcPts val="0"/>
              </a:spcBef>
              <a:buNone/>
            </a:pPr>
            <a:endParaRPr lang="de-DE" b="1" u="sng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de-DE" b="1" u="sng" dirty="0" err="1">
                <a:solidFill>
                  <a:srgbClr val="FF0000"/>
                </a:solidFill>
              </a:rPr>
              <a:t>Lenneberg</a:t>
            </a:r>
            <a:r>
              <a:rPr lang="de-DE" b="1" u="sng" dirty="0">
                <a:solidFill>
                  <a:srgbClr val="FF0000"/>
                </a:solidFill>
              </a:rPr>
              <a:t> GRS+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b="1" u="sng" dirty="0">
                <a:solidFill>
                  <a:srgbClr val="FF0000"/>
                </a:solidFill>
              </a:rPr>
              <a:t>Budenheim/MZ-Mombach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000" u="sng" dirty="0">
                <a:solidFill>
                  <a:schemeClr val="accent1">
                    <a:lumMod val="75000"/>
                  </a:schemeClr>
                </a:solidFill>
              </a:rPr>
              <a:t>www.lennebergschule.de</a:t>
            </a:r>
          </a:p>
          <a:p>
            <a:pPr>
              <a:spcBef>
                <a:spcPts val="0"/>
              </a:spcBef>
            </a:pPr>
            <a:endParaRPr lang="de-DE" dirty="0"/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838199" y="1504018"/>
            <a:ext cx="6058807" cy="181862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b="1" u="sng" dirty="0"/>
              <a:t>IGS</a:t>
            </a:r>
          </a:p>
          <a:p>
            <a:pPr marL="0" indent="0">
              <a:buNone/>
            </a:pPr>
            <a:r>
              <a:rPr lang="de-DE" sz="2400" b="1" u="sng" dirty="0">
                <a:solidFill>
                  <a:srgbClr val="FF0000"/>
                </a:solidFill>
              </a:rPr>
              <a:t>Integrierte Gesamtschule Kurt Schumacher</a:t>
            </a:r>
          </a:p>
          <a:p>
            <a:pPr marL="0" indent="0">
              <a:spcBef>
                <a:spcPts val="0"/>
              </a:spcBef>
              <a:buNone/>
            </a:pPr>
            <a:endParaRPr lang="de-DE" sz="22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200" dirty="0"/>
              <a:t>Frau Takim - </a:t>
            </a:r>
            <a:r>
              <a:rPr lang="de-DE" sz="2200" dirty="0" err="1"/>
              <a:t>Orientierungstufenleiterin</a:t>
            </a:r>
            <a:endParaRPr lang="de-DE" sz="2200" dirty="0"/>
          </a:p>
          <a:p>
            <a:pPr marL="0" indent="0">
              <a:spcBef>
                <a:spcPts val="0"/>
              </a:spcBef>
              <a:buNone/>
            </a:pPr>
            <a:r>
              <a:rPr lang="de-DE" sz="2200" dirty="0"/>
              <a:t>Tel.: 06132-9951-0 </a:t>
            </a:r>
            <a:r>
              <a:rPr lang="de-DE" sz="2200" dirty="0">
                <a:solidFill>
                  <a:srgbClr val="0070C0"/>
                </a:solidFill>
                <a:hlinkClick r:id="rId4"/>
              </a:rPr>
              <a:t>leyla.takim</a:t>
            </a:r>
            <a:r>
              <a:rPr lang="de-DE" sz="2200" u="sng" dirty="0">
                <a:solidFill>
                  <a:schemeClr val="accent1">
                    <a:lumMod val="75000"/>
                  </a:schemeClr>
                </a:solidFill>
                <a:hlinkClick r:id="rId4"/>
              </a:rPr>
              <a:t>@igs-ingelheim.de</a:t>
            </a:r>
            <a:endParaRPr lang="de-DE" sz="2200" u="sng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de-DE" sz="2000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Inhaltsplatzhalter 2"/>
          <p:cNvSpPr txBox="1">
            <a:spLocks/>
          </p:cNvSpPr>
          <p:nvPr/>
        </p:nvSpPr>
        <p:spPr>
          <a:xfrm>
            <a:off x="838199" y="3535361"/>
            <a:ext cx="5159929" cy="3200795"/>
          </a:xfrm>
          <a:prstGeom prst="rect">
            <a:avLst/>
          </a:prstGeom>
          <a:solidFill>
            <a:srgbClr val="FFC000"/>
          </a:solidFill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de-DE" b="1" u="sng" dirty="0"/>
              <a:t>Gymnasien</a:t>
            </a:r>
          </a:p>
          <a:p>
            <a:pPr marL="0" indent="0">
              <a:spcBef>
                <a:spcPts val="0"/>
              </a:spcBef>
              <a:buNone/>
            </a:pPr>
            <a:endParaRPr lang="de-DE" b="1" u="sng" dirty="0"/>
          </a:p>
          <a:p>
            <a:pPr marL="0" indent="0">
              <a:spcBef>
                <a:spcPts val="0"/>
              </a:spcBef>
              <a:buNone/>
            </a:pPr>
            <a:r>
              <a:rPr lang="de-DE" sz="2600" b="1" u="sng" dirty="0">
                <a:solidFill>
                  <a:srgbClr val="FF0000"/>
                </a:solidFill>
              </a:rPr>
              <a:t>SMG Ingelheim</a:t>
            </a:r>
            <a:r>
              <a:rPr lang="de-DE" sz="2600" dirty="0">
                <a:solidFill>
                  <a:srgbClr val="FF0000"/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200" dirty="0"/>
              <a:t>Frau Mikutta – Orientierungsstufenleiterin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200" dirty="0"/>
              <a:t>Tel.: 06132-7165-111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000" dirty="0">
                <a:hlinkClick r:id="rId5"/>
              </a:rPr>
              <a:t>mikutta@smg-ingelheim.de</a:t>
            </a:r>
            <a:endParaRPr lang="de-DE" sz="2000" dirty="0"/>
          </a:p>
          <a:p>
            <a:pPr marL="0" indent="0">
              <a:spcBef>
                <a:spcPts val="0"/>
              </a:spcBef>
              <a:buNone/>
            </a:pPr>
            <a:endParaRPr lang="de-DE" sz="2000" dirty="0"/>
          </a:p>
          <a:p>
            <a:pPr marL="0" indent="0">
              <a:spcBef>
                <a:spcPts val="0"/>
              </a:spcBef>
              <a:buNone/>
            </a:pPr>
            <a:endParaRPr lang="de-DE" sz="2600" dirty="0"/>
          </a:p>
          <a:p>
            <a:pPr marL="0" indent="0">
              <a:spcBef>
                <a:spcPts val="0"/>
              </a:spcBef>
              <a:buNone/>
            </a:pPr>
            <a:r>
              <a:rPr lang="de-DE" b="1" u="sng" dirty="0" err="1">
                <a:solidFill>
                  <a:srgbClr val="FF0000"/>
                </a:solidFill>
              </a:rPr>
              <a:t>Hildegardisschule</a:t>
            </a:r>
            <a:r>
              <a:rPr lang="de-DE" b="1" u="sng" dirty="0">
                <a:solidFill>
                  <a:srgbClr val="FF0000"/>
                </a:solidFill>
              </a:rPr>
              <a:t> Bingen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2200" dirty="0"/>
              <a:t>Herr </a:t>
            </a:r>
            <a:r>
              <a:rPr lang="de-DE" sz="2200" dirty="0" err="1"/>
              <a:t>Aschinger</a:t>
            </a:r>
            <a:r>
              <a:rPr lang="de-DE" sz="2200" dirty="0"/>
              <a:t> – Orientierungsstufenleiter  Tel.: 06721-91700  </a:t>
            </a:r>
            <a:r>
              <a:rPr lang="de-DE" sz="2000" u="sng" dirty="0">
                <a:solidFill>
                  <a:schemeClr val="accent1">
                    <a:lumMod val="75000"/>
                  </a:schemeClr>
                </a:solidFill>
              </a:rPr>
              <a:t>gym.sekretariat@hildegardisschule.org  </a:t>
            </a:r>
            <a:r>
              <a:rPr lang="de-DE" sz="2000" dirty="0"/>
              <a:t>                                                                 </a:t>
            </a:r>
          </a:p>
          <a:p>
            <a:pPr>
              <a:spcBef>
                <a:spcPts val="0"/>
              </a:spcBef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38224302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03243" y="2425019"/>
            <a:ext cx="10515600" cy="2007961"/>
          </a:xfrm>
        </p:spPr>
        <p:txBody>
          <a:bodyPr>
            <a:normAutofit/>
          </a:bodyPr>
          <a:lstStyle/>
          <a:p>
            <a:pPr algn="ctr"/>
            <a:r>
              <a:rPr lang="de-DE" b="1" dirty="0"/>
              <a:t>Vielen Dank für Ihre Aufmerksamkeit!</a:t>
            </a:r>
            <a:br>
              <a:rPr lang="de-DE" b="1" dirty="0"/>
            </a:br>
            <a:endParaRPr lang="de-DE" b="1" dirty="0"/>
          </a:p>
        </p:txBody>
      </p:sp>
    </p:spTree>
    <p:extLst>
      <p:ext uri="{BB962C8B-B14F-4D97-AF65-F5344CB8AC3E}">
        <p14:creationId xmlns:p14="http://schemas.microsoft.com/office/powerpoint/2010/main" val="304576842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Realschule plus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u="sng" dirty="0">
                <a:solidFill>
                  <a:srgbClr val="0070C0"/>
                </a:solidFill>
              </a:rPr>
              <a:t>Kaiserpfalz Realschule plus in Ingelheim </a:t>
            </a:r>
          </a:p>
          <a:p>
            <a:endParaRPr lang="de-DE" dirty="0"/>
          </a:p>
          <a:p>
            <a:r>
              <a:rPr lang="de-DE" dirty="0"/>
              <a:t>Realschule mit einem integrativen System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u="sng" dirty="0"/>
              <a:t>Angebotene Abschlüsse:</a:t>
            </a:r>
          </a:p>
          <a:p>
            <a:r>
              <a:rPr lang="de-DE" dirty="0"/>
              <a:t>Berufsreife und </a:t>
            </a:r>
          </a:p>
          <a:p>
            <a:pPr marL="0" indent="0">
              <a:buNone/>
            </a:pPr>
            <a:r>
              <a:rPr lang="de-DE" dirty="0"/>
              <a:t>   Sekundarabschluss I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u="sng" dirty="0" err="1">
                <a:solidFill>
                  <a:srgbClr val="0070C0"/>
                </a:solidFill>
              </a:rPr>
              <a:t>Christian-Erbach-Realschule</a:t>
            </a:r>
            <a:r>
              <a:rPr lang="de-DE" b="1" u="sng" dirty="0">
                <a:solidFill>
                  <a:srgbClr val="0070C0"/>
                </a:solidFill>
              </a:rPr>
              <a:t> plus in Gau-Algesheim</a:t>
            </a:r>
          </a:p>
          <a:p>
            <a:r>
              <a:rPr lang="de-DE" b="1" u="sng" dirty="0">
                <a:solidFill>
                  <a:srgbClr val="0070C0"/>
                </a:solidFill>
              </a:rPr>
              <a:t>Lenneberg Grund- und Realschule plus Budenheim/Mainz-Mombach</a:t>
            </a:r>
          </a:p>
          <a:p>
            <a:r>
              <a:rPr lang="de-DE" dirty="0"/>
              <a:t>Realschulen mit einem integrativen System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u="sng" dirty="0"/>
              <a:t>Angebotene Abschlüsse:</a:t>
            </a:r>
          </a:p>
          <a:p>
            <a:r>
              <a:rPr lang="de-DE" dirty="0"/>
              <a:t>Berufsreife und </a:t>
            </a:r>
          </a:p>
          <a:p>
            <a:pPr marL="0" indent="0">
              <a:buNone/>
            </a:pPr>
            <a:r>
              <a:rPr lang="de-DE" dirty="0"/>
              <a:t>   Sekundarabschluss I</a:t>
            </a:r>
          </a:p>
          <a:p>
            <a:r>
              <a:rPr lang="de-DE" dirty="0"/>
              <a:t>Schwerpunktschule mit Abschluss Förderschwerpunkt Lernen und ganzheitliche Entwicklung</a:t>
            </a:r>
          </a:p>
        </p:txBody>
      </p:sp>
    </p:spTree>
    <p:extLst>
      <p:ext uri="{BB962C8B-B14F-4D97-AF65-F5344CB8AC3E}">
        <p14:creationId xmlns:p14="http://schemas.microsoft.com/office/powerpoint/2010/main" val="1873557362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Integrierte Gesamtschule </a:t>
            </a:r>
            <a:br>
              <a:rPr lang="de-DE" b="1" u="sng" dirty="0"/>
            </a:br>
            <a:r>
              <a:rPr lang="de-DE" sz="2600" b="1" u="sng" dirty="0">
                <a:solidFill>
                  <a:srgbClr val="0070C0"/>
                </a:solidFill>
              </a:rPr>
              <a:t>IGS Kurt </a:t>
            </a:r>
            <a:r>
              <a:rPr lang="de-DE" sz="2600" b="1" u="sng" dirty="0">
                <a:solidFill>
                  <a:srgbClr val="0070C0"/>
                </a:solidFill>
                <a:latin typeface="+mn-lt"/>
              </a:rPr>
              <a:t>Schumacher</a:t>
            </a:r>
            <a:r>
              <a:rPr lang="de-DE" sz="2600" b="1" u="sng" dirty="0">
                <a:solidFill>
                  <a:srgbClr val="0070C0"/>
                </a:solidFill>
              </a:rPr>
              <a:t> Ingelheim</a:t>
            </a: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Integratives Schulsystem</a:t>
            </a:r>
          </a:p>
          <a:p>
            <a:endParaRPr lang="de-DE" dirty="0"/>
          </a:p>
          <a:p>
            <a:pPr>
              <a:buNone/>
            </a:pPr>
            <a:r>
              <a:rPr lang="de-DE" dirty="0"/>
              <a:t>		</a:t>
            </a:r>
            <a:r>
              <a:rPr lang="de-DE" u="sng" dirty="0"/>
              <a:t>Angebotene Abschlüsse</a:t>
            </a:r>
            <a:r>
              <a:rPr lang="de-DE" dirty="0"/>
              <a:t>:</a:t>
            </a:r>
          </a:p>
          <a:p>
            <a:r>
              <a:rPr lang="de-DE" dirty="0"/>
              <a:t>Berufsreife</a:t>
            </a:r>
          </a:p>
          <a:p>
            <a:r>
              <a:rPr lang="de-DE" dirty="0"/>
              <a:t>Sekundarabschluss I</a:t>
            </a:r>
          </a:p>
          <a:p>
            <a:r>
              <a:rPr lang="de-DE" dirty="0"/>
              <a:t>Fachabitur (schulischer Anteil)</a:t>
            </a:r>
          </a:p>
          <a:p>
            <a:r>
              <a:rPr lang="de-DE" dirty="0"/>
              <a:t>Abitur</a:t>
            </a:r>
          </a:p>
          <a:p>
            <a:endParaRPr lang="de-DE" dirty="0"/>
          </a:p>
          <a:p>
            <a:r>
              <a:rPr lang="de-DE" u="sng" dirty="0"/>
              <a:t>Schwerpunktschule</a:t>
            </a:r>
            <a:r>
              <a:rPr lang="de-DE" dirty="0"/>
              <a:t> mit Abschluss Förderschwerpunkt Lernen und ganzheitliche Entwicklung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1217234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1141765" cy="1781727"/>
          </a:xfrm>
        </p:spPr>
        <p:txBody>
          <a:bodyPr>
            <a:normAutofit fontScale="90000"/>
          </a:bodyPr>
          <a:lstStyle/>
          <a:p>
            <a:r>
              <a:rPr lang="de-DE" sz="4900" b="1" u="sng" dirty="0"/>
              <a:t>Gymnasium</a:t>
            </a:r>
            <a:br>
              <a:rPr lang="de-DE" b="1" u="sng" dirty="0"/>
            </a:br>
            <a:r>
              <a:rPr lang="de-DE" sz="2900" b="1" u="sng" dirty="0">
                <a:solidFill>
                  <a:srgbClr val="0070C0"/>
                </a:solidFill>
                <a:latin typeface="+mn-lt"/>
              </a:rPr>
              <a:t>Sebastian-Münster-Gymnasium Ingelheim</a:t>
            </a:r>
            <a:br>
              <a:rPr lang="de-DE" sz="2900" b="1" u="sng" dirty="0">
                <a:solidFill>
                  <a:srgbClr val="0070C0"/>
                </a:solidFill>
                <a:latin typeface="+mn-lt"/>
              </a:rPr>
            </a:br>
            <a:r>
              <a:rPr lang="de-DE" sz="2900" b="1" u="sng" dirty="0" err="1">
                <a:solidFill>
                  <a:srgbClr val="0070C0"/>
                </a:solidFill>
                <a:latin typeface="+mn-lt"/>
              </a:rPr>
              <a:t>Hildegardisschule</a:t>
            </a:r>
            <a:r>
              <a:rPr lang="de-DE" sz="2900" b="1" u="sng" dirty="0">
                <a:solidFill>
                  <a:srgbClr val="0070C0"/>
                </a:solidFill>
                <a:latin typeface="+mn-lt"/>
              </a:rPr>
              <a:t> Bingen (Mädchen und Jungen ab dem Schuljahr 23/24)</a:t>
            </a:r>
            <a:br>
              <a:rPr lang="de-DE" sz="2900" b="1" u="sng" dirty="0">
                <a:solidFill>
                  <a:srgbClr val="0070C0"/>
                </a:solidFill>
                <a:latin typeface="+mn-lt"/>
              </a:rPr>
            </a:br>
            <a:r>
              <a:rPr lang="de-DE" sz="2900" b="1" u="sng" dirty="0">
                <a:solidFill>
                  <a:srgbClr val="0070C0"/>
                </a:solidFill>
                <a:latin typeface="+mn-lt"/>
              </a:rPr>
              <a:t>Stefan-George-Gymnasium Bingen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2275113"/>
            <a:ext cx="10515600" cy="3901849"/>
          </a:xfrm>
        </p:spPr>
        <p:txBody>
          <a:bodyPr>
            <a:normAutofit/>
          </a:bodyPr>
          <a:lstStyle/>
          <a:p>
            <a:r>
              <a:rPr lang="de-DE" sz="2600" dirty="0"/>
              <a:t>Gymnasiales Schulsystem</a:t>
            </a:r>
          </a:p>
          <a:p>
            <a:pPr>
              <a:buNone/>
            </a:pPr>
            <a:endParaRPr lang="de-DE" sz="2600" dirty="0"/>
          </a:p>
          <a:p>
            <a:pPr marL="0" indent="0">
              <a:buNone/>
            </a:pPr>
            <a:r>
              <a:rPr lang="de-DE" sz="2600" dirty="0"/>
              <a:t>	</a:t>
            </a:r>
            <a:r>
              <a:rPr lang="de-DE" sz="2600" u="sng" dirty="0"/>
              <a:t>Abschlüsse:</a:t>
            </a:r>
          </a:p>
          <a:p>
            <a:pPr marL="0" indent="0"/>
            <a:r>
              <a:rPr lang="de-DE" sz="2600" dirty="0"/>
              <a:t>  Berufsreife</a:t>
            </a:r>
          </a:p>
          <a:p>
            <a:r>
              <a:rPr lang="de-DE" sz="2600" dirty="0"/>
              <a:t>Sekundarabschluss I</a:t>
            </a:r>
          </a:p>
          <a:p>
            <a:r>
              <a:rPr lang="de-DE" sz="2600" dirty="0"/>
              <a:t>Fachabitur (schulischer Anteil)</a:t>
            </a:r>
          </a:p>
          <a:p>
            <a:r>
              <a:rPr lang="de-DE" sz="2600" dirty="0"/>
              <a:t>Abitur</a:t>
            </a:r>
          </a:p>
        </p:txBody>
      </p:sp>
    </p:spTree>
    <p:extLst>
      <p:ext uri="{BB962C8B-B14F-4D97-AF65-F5344CB8AC3E}">
        <p14:creationId xmlns:p14="http://schemas.microsoft.com/office/powerpoint/2010/main" val="21815750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000" dirty="0"/>
              <a:t>Orientierungsstufe (Klasse 5 und 6)</a:t>
            </a:r>
          </a:p>
        </p:txBody>
      </p:sp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844984"/>
              </p:ext>
            </p:extLst>
          </p:nvPr>
        </p:nvGraphicFramePr>
        <p:xfrm>
          <a:off x="1268787" y="1461651"/>
          <a:ext cx="10258096" cy="4396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5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645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45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645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00895">
                <a:tc>
                  <a:txBody>
                    <a:bodyPr/>
                    <a:lstStyle/>
                    <a:p>
                      <a:r>
                        <a:rPr lang="de-DE" dirty="0"/>
                        <a:t>Kaiserpfalz Realschule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Christian Erbach-Realschule Plus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Gymnasium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de-DE" dirty="0"/>
                        <a:t>zwei Leistungsstufen in einer 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zwei Leistungsstufen in einer Klasse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/>
                        <a:t>Alle Leistungsstufen in einer Klasse</a:t>
                      </a:r>
                    </a:p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baseline="0" dirty="0"/>
                        <a:t>wünschenswert: Kinder mit Empfehlung zum Gymnasium</a:t>
                      </a:r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dirty="0"/>
                        <a:t>1. Fremdsprache Englisch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1. Fremdsprache Englisch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1. Fremdsprache Englisch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de-DE" dirty="0"/>
                        <a:t>1. Fremdsprache Englisch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de-DE" dirty="0"/>
                        <a:t>2. Fremdsprache Jg. 6 Französisch ODER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2. Fremdsprache Jg. 6 Französisch ODER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2. Fremdsprache Jg.6 Französisch oder Latein ODER…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2. Fremdsprache Jg. 6  Französisch oder Latein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de-DE" baseline="0" dirty="0"/>
                        <a:t>WPO (</a:t>
                      </a:r>
                      <a:r>
                        <a:rPr lang="de-DE" baseline="0" dirty="0" err="1"/>
                        <a:t>HuS</a:t>
                      </a:r>
                      <a:r>
                        <a:rPr lang="de-DE" baseline="0" dirty="0"/>
                        <a:t>, </a:t>
                      </a:r>
                      <a:r>
                        <a:rPr lang="de-DE" baseline="0" dirty="0" err="1"/>
                        <a:t>TuN,WuV,IB</a:t>
                      </a:r>
                      <a:r>
                        <a:rPr lang="de-DE" baseline="0" dirty="0"/>
                        <a:t>)+ </a:t>
                      </a:r>
                      <a:r>
                        <a:rPr lang="de-DE" dirty="0"/>
                        <a:t>IG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Orientierungsangebot (</a:t>
                      </a:r>
                      <a:r>
                        <a:rPr lang="de-DE" dirty="0" err="1"/>
                        <a:t>HuS</a:t>
                      </a:r>
                      <a:r>
                        <a:rPr lang="de-DE" dirty="0"/>
                        <a:t>, </a:t>
                      </a:r>
                      <a:r>
                        <a:rPr lang="de-DE" dirty="0" err="1"/>
                        <a:t>WuV</a:t>
                      </a:r>
                      <a:r>
                        <a:rPr lang="de-DE" dirty="0"/>
                        <a:t>, </a:t>
                      </a:r>
                      <a:r>
                        <a:rPr lang="de-DE" dirty="0" err="1"/>
                        <a:t>TuN</a:t>
                      </a:r>
                      <a:r>
                        <a:rPr lang="de-DE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Nichtsprachliche Wahlpflichtfächer:</a:t>
                      </a:r>
                    </a:p>
                    <a:p>
                      <a:r>
                        <a:rPr lang="de-DE" dirty="0"/>
                        <a:t>Aku, </a:t>
                      </a:r>
                      <a:r>
                        <a:rPr lang="de-DE" dirty="0" err="1"/>
                        <a:t>Cit</a:t>
                      </a:r>
                      <a:r>
                        <a:rPr lang="de-DE" dirty="0"/>
                        <a:t>, DS, Öko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Keine</a:t>
                      </a:r>
                      <a:r>
                        <a:rPr lang="de-DE" baseline="0" dirty="0"/>
                        <a:t> Alternative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r>
                        <a:rPr lang="de-DE" dirty="0"/>
                        <a:t>Ganztagsschule in Angebotsform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Ganztagsschule</a:t>
                      </a:r>
                      <a:r>
                        <a:rPr lang="de-DE" baseline="0" dirty="0"/>
                        <a:t> in Angebotsform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Ganztagsschule in Angebotsform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Ganztagsschule in Angebotsform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1676722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980863" y="820756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de-DE" sz="2800" b="1" dirty="0"/>
              <a:t>Die Orientierungsstufe in Rheinland-Pfalz</a:t>
            </a:r>
          </a:p>
        </p:txBody>
      </p:sp>
      <p:sp>
        <p:nvSpPr>
          <p:cNvPr id="3" name="Ellipse 2"/>
          <p:cNvSpPr/>
          <p:nvPr/>
        </p:nvSpPr>
        <p:spPr>
          <a:xfrm>
            <a:off x="1108111" y="1591072"/>
            <a:ext cx="6768752" cy="29523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b="1" dirty="0"/>
          </a:p>
        </p:txBody>
      </p:sp>
      <p:sp>
        <p:nvSpPr>
          <p:cNvPr id="4" name="Ellipse 3"/>
          <p:cNvSpPr/>
          <p:nvPr/>
        </p:nvSpPr>
        <p:spPr>
          <a:xfrm>
            <a:off x="4788970" y="3040428"/>
            <a:ext cx="3002632" cy="2160240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DE" dirty="0"/>
              <a:t>… zwischen der Klassenstufe </a:t>
            </a:r>
            <a:r>
              <a:rPr lang="de-DE" b="1" dirty="0"/>
              <a:t>5</a:t>
            </a:r>
            <a:r>
              <a:rPr lang="de-DE" dirty="0"/>
              <a:t> </a:t>
            </a:r>
          </a:p>
        </p:txBody>
      </p:sp>
      <p:sp>
        <p:nvSpPr>
          <p:cNvPr id="5" name="Ellipse 4"/>
          <p:cNvSpPr/>
          <p:nvPr/>
        </p:nvSpPr>
        <p:spPr>
          <a:xfrm>
            <a:off x="7030413" y="3890324"/>
            <a:ext cx="2858616" cy="189959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dirty="0"/>
              <a:t>und der Klassenstufe </a:t>
            </a:r>
            <a:r>
              <a:rPr lang="de-DE" b="1" dirty="0"/>
              <a:t>6</a:t>
            </a:r>
            <a:r>
              <a:rPr lang="de-DE" dirty="0"/>
              <a:t> findet </a:t>
            </a:r>
            <a:r>
              <a:rPr lang="de-DE" b="1" dirty="0">
                <a:solidFill>
                  <a:srgbClr val="FF0000"/>
                </a:solidFill>
              </a:rPr>
              <a:t>keine</a:t>
            </a:r>
            <a:r>
              <a:rPr lang="de-DE" u="sng" dirty="0"/>
              <a:t> </a:t>
            </a:r>
            <a:r>
              <a:rPr lang="de-DE" dirty="0"/>
              <a:t>Versetzung statt. </a:t>
            </a:r>
          </a:p>
        </p:txBody>
      </p:sp>
      <p:sp>
        <p:nvSpPr>
          <p:cNvPr id="6" name="Rechteck 5"/>
          <p:cNvSpPr/>
          <p:nvPr/>
        </p:nvSpPr>
        <p:spPr>
          <a:xfrm>
            <a:off x="2133801" y="2398237"/>
            <a:ext cx="51269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b="1" dirty="0">
                <a:solidFill>
                  <a:schemeClr val="bg1"/>
                </a:solidFill>
              </a:rPr>
              <a:t>Die Orientierungsstufe ist eine </a:t>
            </a:r>
          </a:p>
          <a:p>
            <a:r>
              <a:rPr lang="de-DE" sz="2400" b="1" dirty="0">
                <a:solidFill>
                  <a:schemeClr val="bg1"/>
                </a:solidFill>
              </a:rPr>
              <a:t>pädagogische Einheit…</a:t>
            </a:r>
            <a:endParaRPr lang="de-DE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1"/>
          <p:cNvSpPr txBox="1">
            <a:spLocks/>
          </p:cNvSpPr>
          <p:nvPr/>
        </p:nvSpPr>
        <p:spPr>
          <a:xfrm>
            <a:off x="849086" y="1349829"/>
            <a:ext cx="10559142" cy="463406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8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ABER …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de-DE" sz="7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72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bilden die Grundlage für einen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80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verpflichtenden</a:t>
            </a:r>
            <a:r>
              <a:rPr kumimoji="0" lang="de-DE" sz="8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Wechsel der Schullaufbahn 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8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am Ende der Klassenstufe 6.</a:t>
            </a:r>
            <a:endParaRPr kumimoji="0" lang="de-DE" sz="80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5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3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Legende mit Pfeil nach unten 3"/>
          <p:cNvSpPr/>
          <p:nvPr/>
        </p:nvSpPr>
        <p:spPr>
          <a:xfrm>
            <a:off x="1643743" y="2116087"/>
            <a:ext cx="8784771" cy="2520280"/>
          </a:xfrm>
          <a:prstGeom prst="down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ctr">
              <a:spcBef>
                <a:spcPct val="20000"/>
              </a:spcBef>
            </a:pPr>
            <a:r>
              <a:rPr lang="de-DE" b="1" dirty="0"/>
              <a:t>… eine Empfehlung am Ende der Klassenstufe 5, 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de-DE" b="1" dirty="0"/>
              <a:t>statt des Gymnasiums die Realschule plus zu besuchen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de-DE" b="1" dirty="0"/>
              <a:t>+</a:t>
            </a:r>
          </a:p>
          <a:p>
            <a:pPr marL="342900" lvl="0" indent="-342900" algn="ctr">
              <a:spcBef>
                <a:spcPct val="20000"/>
              </a:spcBef>
            </a:pPr>
            <a:r>
              <a:rPr lang="de-DE" b="1" dirty="0"/>
              <a:t>… Nichtversetzung </a:t>
            </a:r>
            <a:r>
              <a:rPr lang="de-DE" b="1" u="sng" dirty="0"/>
              <a:t>und</a:t>
            </a:r>
            <a:r>
              <a:rPr lang="de-DE" b="1" dirty="0"/>
              <a:t> erneute Empfehlung „Wechsel zur Realschule plus“ am Ende der Klassenstufe 6  </a:t>
            </a:r>
          </a:p>
        </p:txBody>
      </p:sp>
      <p:sp>
        <p:nvSpPr>
          <p:cNvPr id="5" name="Rechteck 4"/>
          <p:cNvSpPr/>
          <p:nvPr/>
        </p:nvSpPr>
        <p:spPr>
          <a:xfrm>
            <a:off x="872005" y="690127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/>
            <a:r>
              <a:rPr lang="de-DE" sz="2800" b="1" dirty="0"/>
              <a:t>Die Orientierungsstufe in Rheinland-Pfalz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350639"/>
              </p:ext>
            </p:extLst>
          </p:nvPr>
        </p:nvGraphicFramePr>
        <p:xfrm>
          <a:off x="1632856" y="730552"/>
          <a:ext cx="8037392" cy="5464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8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32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14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176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9791">
                <a:tc>
                  <a:txBody>
                    <a:bodyPr/>
                    <a:lstStyle/>
                    <a:p>
                      <a:r>
                        <a:rPr lang="de-DE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RS+ integrativ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Gymnasium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9339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Entscheidung für ein </a:t>
                      </a:r>
                    </a:p>
                    <a:p>
                      <a:r>
                        <a:rPr lang="de-DE" sz="1500" dirty="0"/>
                        <a:t>Wahlpflichtfach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Weiterführung der sprachlichen Wahlpflichtfächer oder</a:t>
                      </a:r>
                    </a:p>
                    <a:p>
                      <a:r>
                        <a:rPr lang="de-DE" sz="1500" dirty="0"/>
                        <a:t>Entscheidung für nichtsprachliches WPF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Weiterführung der zweiten Fremdsprache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9339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Wahlfach ab Jg.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Wahlfach ab Jg.9</a:t>
                      </a:r>
                    </a:p>
                    <a:p>
                      <a:r>
                        <a:rPr lang="de-DE" sz="1500" dirty="0"/>
                        <a:t>= 3. Fremdsprache </a:t>
                      </a:r>
                    </a:p>
                    <a:p>
                      <a:r>
                        <a:rPr lang="de-DE" sz="1500" dirty="0"/>
                        <a:t>(Latein,</a:t>
                      </a:r>
                      <a:r>
                        <a:rPr lang="de-DE" sz="1500" baseline="0" dirty="0"/>
                        <a:t> Russ., Spanisch)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9339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Differenzierung nach Leistung in Kurse in          Ma/E</a:t>
                      </a:r>
                      <a:r>
                        <a:rPr lang="de-DE" sz="1500" baseline="0" dirty="0"/>
                        <a:t>/D</a:t>
                      </a:r>
                      <a:endParaRPr lang="de-D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Differenzierung nach Leistung in Kurse in</a:t>
                      </a:r>
                    </a:p>
                    <a:p>
                      <a:r>
                        <a:rPr lang="de-DE" sz="1500" dirty="0"/>
                        <a:t>Ma/E/D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keine Differenzierung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59339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Differenzierung in</a:t>
                      </a:r>
                    </a:p>
                    <a:p>
                      <a:r>
                        <a:rPr lang="de-DE" sz="1500" dirty="0"/>
                        <a:t>einem naturwissen-</a:t>
                      </a:r>
                      <a:r>
                        <a:rPr lang="de-DE" sz="1500" dirty="0" err="1"/>
                        <a:t>schaftlichen</a:t>
                      </a:r>
                      <a:r>
                        <a:rPr lang="de-DE" sz="1500" baseline="0" dirty="0"/>
                        <a:t> Fach</a:t>
                      </a:r>
                      <a:endParaRPr lang="de-D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Differenzierung in</a:t>
                      </a:r>
                    </a:p>
                    <a:p>
                      <a:r>
                        <a:rPr lang="de-DE" sz="1500" dirty="0"/>
                        <a:t>Bio/</a:t>
                      </a:r>
                      <a:r>
                        <a:rPr lang="de-DE" sz="1500" dirty="0" err="1"/>
                        <a:t>Ch</a:t>
                      </a:r>
                      <a:r>
                        <a:rPr lang="de-DE" sz="1500" dirty="0"/>
                        <a:t>/</a:t>
                      </a:r>
                      <a:r>
                        <a:rPr lang="de-DE" sz="1500" dirty="0" err="1"/>
                        <a:t>Ph</a:t>
                      </a:r>
                      <a:r>
                        <a:rPr lang="de-DE" sz="1500" baseline="0" dirty="0"/>
                        <a:t> ab Jg. 9</a:t>
                      </a:r>
                      <a:r>
                        <a:rPr lang="de-DE" sz="15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Fächerkanon,</a:t>
                      </a:r>
                      <a:r>
                        <a:rPr lang="de-DE" sz="1500" baseline="0" dirty="0"/>
                        <a:t> nicht in jeder Stufe: </a:t>
                      </a:r>
                      <a:r>
                        <a:rPr lang="de-DE" sz="1500" dirty="0" err="1"/>
                        <a:t>Bio</a:t>
                      </a:r>
                      <a:r>
                        <a:rPr lang="de-DE" sz="1500" dirty="0"/>
                        <a:t>, </a:t>
                      </a:r>
                      <a:r>
                        <a:rPr lang="de-DE" sz="1500" dirty="0" err="1"/>
                        <a:t>Ch</a:t>
                      </a:r>
                      <a:r>
                        <a:rPr lang="de-DE" sz="1500" dirty="0"/>
                        <a:t>, </a:t>
                      </a:r>
                      <a:r>
                        <a:rPr lang="de-DE" sz="1500" dirty="0" err="1"/>
                        <a:t>Ph</a:t>
                      </a:r>
                      <a:r>
                        <a:rPr lang="de-DE" sz="1500" dirty="0"/>
                        <a:t>,</a:t>
                      </a:r>
                      <a:r>
                        <a:rPr lang="de-DE" sz="1500" baseline="0" dirty="0"/>
                        <a:t> </a:t>
                      </a:r>
                      <a:r>
                        <a:rPr lang="de-DE" sz="1500" baseline="0" dirty="0" err="1"/>
                        <a:t>Ge</a:t>
                      </a:r>
                      <a:r>
                        <a:rPr lang="de-DE" sz="1500" baseline="0" dirty="0"/>
                        <a:t>, Sozi, </a:t>
                      </a:r>
                      <a:r>
                        <a:rPr lang="de-DE" sz="1500" baseline="0" dirty="0" err="1"/>
                        <a:t>Erdk</a:t>
                      </a:r>
                      <a:r>
                        <a:rPr lang="de-DE" sz="1500" baseline="0" dirty="0"/>
                        <a:t>, Mus, BK, </a:t>
                      </a:r>
                      <a:r>
                        <a:rPr lang="de-DE" sz="1500" baseline="0" dirty="0" err="1"/>
                        <a:t>Reli</a:t>
                      </a:r>
                      <a:r>
                        <a:rPr lang="de-DE" sz="1500" baseline="0" dirty="0"/>
                        <a:t>, Ethik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9339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Berufsorientierung und Praktika/ Praxistag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Berufswahlunterricht</a:t>
                      </a:r>
                      <a:r>
                        <a:rPr lang="de-DE" sz="1500" baseline="0" dirty="0"/>
                        <a:t> und Praktikum, Praxistag</a:t>
                      </a:r>
                      <a:endParaRPr lang="de-DE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Freiwilliges Betriebs-praktikum in Jg.9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59339">
                <a:tc>
                  <a:txBody>
                    <a:bodyPr/>
                    <a:lstStyle/>
                    <a:p>
                      <a:r>
                        <a:rPr lang="de-DE" sz="1600" b="1" dirty="0"/>
                        <a:t>Ende Jahrgang 9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Berufsreifeabschluss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500" dirty="0"/>
                        <a:t>Berufsreifeabschluss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500" dirty="0"/>
                        <a:t>Berufsreifeabschluss</a:t>
                      </a:r>
                    </a:p>
                    <a:p>
                      <a:endParaRPr lang="de-DE" sz="15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" name="Textfeld 3"/>
          <p:cNvSpPr txBox="1"/>
          <p:nvPr/>
        </p:nvSpPr>
        <p:spPr>
          <a:xfrm rot="10800000" flipV="1">
            <a:off x="1089965" y="233328"/>
            <a:ext cx="59216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Jahrgangsstufe 7-9</a:t>
            </a:r>
          </a:p>
        </p:txBody>
      </p:sp>
    </p:spTree>
    <p:extLst>
      <p:ext uri="{BB962C8B-B14F-4D97-AF65-F5344CB8AC3E}">
        <p14:creationId xmlns:p14="http://schemas.microsoft.com/office/powerpoint/2010/main" val="3473161343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70857" y="376011"/>
            <a:ext cx="10515600" cy="1325563"/>
          </a:xfrm>
        </p:spPr>
        <p:txBody>
          <a:bodyPr>
            <a:normAutofit/>
          </a:bodyPr>
          <a:lstStyle/>
          <a:p>
            <a:r>
              <a:rPr lang="de-DE" sz="2000" b="1" dirty="0"/>
              <a:t>Jahrgangsstufe 10</a:t>
            </a: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9286122"/>
              </p:ext>
            </p:extLst>
          </p:nvPr>
        </p:nvGraphicFramePr>
        <p:xfrm>
          <a:off x="1944914" y="1316880"/>
          <a:ext cx="7524203" cy="4811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21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04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453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661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9937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RS+ integrativ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IGS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Gymnasium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53059"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abschlussbezogene </a:t>
                      </a:r>
                    </a:p>
                    <a:p>
                      <a:r>
                        <a:rPr lang="de-DE" dirty="0"/>
                        <a:t>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Klasse mit differenzierten</a:t>
                      </a:r>
                    </a:p>
                    <a:p>
                      <a:r>
                        <a:rPr lang="de-DE" dirty="0"/>
                        <a:t>Kursen auf zwei Niveaus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40813">
                <a:tc>
                  <a:txBody>
                    <a:bodyPr/>
                    <a:lstStyle/>
                    <a:p>
                      <a:r>
                        <a:rPr lang="de-DE" dirty="0"/>
                        <a:t>Ende </a:t>
                      </a:r>
                    </a:p>
                    <a:p>
                      <a:r>
                        <a:rPr lang="de-DE" dirty="0"/>
                        <a:t>Jahrgang</a:t>
                      </a:r>
                    </a:p>
                    <a:p>
                      <a:r>
                        <a:rPr lang="de-DE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Qualifizierter</a:t>
                      </a:r>
                    </a:p>
                    <a:p>
                      <a:r>
                        <a:rPr lang="de-DE" dirty="0" err="1"/>
                        <a:t>Sekundarabschluss</a:t>
                      </a:r>
                      <a:r>
                        <a:rPr lang="de-DE" dirty="0"/>
                        <a:t> 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Qualifizierter</a:t>
                      </a:r>
                    </a:p>
                    <a:p>
                      <a:r>
                        <a:rPr lang="de-DE" dirty="0" err="1"/>
                        <a:t>Sekundarabschluss</a:t>
                      </a:r>
                      <a:r>
                        <a:rPr lang="de-DE" baseline="0" dirty="0"/>
                        <a:t> I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Qualifizierter</a:t>
                      </a:r>
                    </a:p>
                    <a:p>
                      <a:r>
                        <a:rPr lang="de-DE" dirty="0" err="1"/>
                        <a:t>Sekundarabschluss</a:t>
                      </a:r>
                      <a:r>
                        <a:rPr lang="de-DE" dirty="0"/>
                        <a:t> I</a:t>
                      </a:r>
                    </a:p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77548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Möglichkeit des Übergangs in ein Gymnasium/IGS/FOS</a:t>
                      </a:r>
                    </a:p>
                    <a:p>
                      <a:r>
                        <a:rPr lang="de-DE" dirty="0"/>
                        <a:t>bei </a:t>
                      </a:r>
                    </a:p>
                    <a:p>
                      <a:r>
                        <a:rPr lang="de-DE" dirty="0"/>
                        <a:t>entsprechenden</a:t>
                      </a:r>
                    </a:p>
                    <a:p>
                      <a:r>
                        <a:rPr lang="de-DE" dirty="0"/>
                        <a:t>Leistungen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Möglichkeit des Übergangs in die Oberstufe bei                               entsprechenden</a:t>
                      </a:r>
                    </a:p>
                    <a:p>
                      <a:r>
                        <a:rPr lang="de-DE" dirty="0"/>
                        <a:t>Leistungen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Versetzung in Klasse 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518071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743</Words>
  <Application>Microsoft Office PowerPoint</Application>
  <PresentationFormat>Breitbild</PresentationFormat>
  <Paragraphs>214</Paragraphs>
  <Slides>14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Weiterführende Schulen in der Region Ingelheim</vt:lpstr>
      <vt:lpstr>Realschule plus</vt:lpstr>
      <vt:lpstr>Integrierte Gesamtschule  IGS Kurt Schumacher Ingelheim</vt:lpstr>
      <vt:lpstr>Gymnasium Sebastian-Münster-Gymnasium Ingelheim Hildegardisschule Bingen (Mädchen und Jungen ab dem Schuljahr 23/24) Stefan-George-Gymnasium Bingen</vt:lpstr>
      <vt:lpstr>Orientierungsstufe (Klasse 5 und 6)</vt:lpstr>
      <vt:lpstr>PowerPoint-Präsentation</vt:lpstr>
      <vt:lpstr>PowerPoint-Präsentation</vt:lpstr>
      <vt:lpstr>PowerPoint-Präsentation</vt:lpstr>
      <vt:lpstr>Jahrgangsstufe 10</vt:lpstr>
      <vt:lpstr>Oberstufe in den Gymnasien/IGS MSS:  Mainzer StudienStufe</vt:lpstr>
      <vt:lpstr>Vereinfachte Übersicht der Schulwege</vt:lpstr>
      <vt:lpstr>PowerPoint-Präsentation</vt:lpstr>
      <vt:lpstr>Die Ansprechpartner der Schulen sind:</vt:lpstr>
      <vt:lpstr>Vielen Dank für Ihre Aufmerksamkeit!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Weiterführende Schulen in der Region Ingelheim</dc:title>
  <dc:creator>Maria Müller</dc:creator>
  <cp:lastModifiedBy>Rektorin</cp:lastModifiedBy>
  <cp:revision>96</cp:revision>
  <cp:lastPrinted>2023-03-26T18:14:21Z</cp:lastPrinted>
  <dcterms:created xsi:type="dcterms:W3CDTF">2017-03-20T06:56:29Z</dcterms:created>
  <dcterms:modified xsi:type="dcterms:W3CDTF">2025-02-23T12:00:09Z</dcterms:modified>
</cp:coreProperties>
</file>